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10" r:id="rId3"/>
    <p:sldId id="312" r:id="rId4"/>
    <p:sldId id="257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297" r:id="rId34"/>
    <p:sldId id="298" r:id="rId35"/>
    <p:sldId id="299" r:id="rId36"/>
    <p:sldId id="300" r:id="rId37"/>
    <p:sldId id="305" r:id="rId38"/>
    <p:sldId id="301" r:id="rId39"/>
    <p:sldId id="307" r:id="rId40"/>
    <p:sldId id="308" r:id="rId41"/>
    <p:sldId id="309" r:id="rId42"/>
    <p:sldId id="313" r:id="rId43"/>
    <p:sldId id="302" r:id="rId4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6B79E-C991-40DE-AF2B-F8489FE62396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0C22F-ACD4-4732-A73B-7558CC399AD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430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115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5482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94994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47503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2074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94644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77914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58258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23357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33551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1627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7194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64940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07169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94301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41595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09095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88574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40865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51252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45913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6776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69957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83851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89173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49832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75080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64218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57820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0864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41523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4161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907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309127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4915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2690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0398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69136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8342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C22F-ACD4-4732-A73B-7558CC399AD7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7073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9551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4006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7547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3377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4642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6973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8776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6390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570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7183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8606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C6BF-9A96-435B-9A5B-7F736691D7A9}" type="datetimeFigureOut">
              <a:rPr lang="pt-PT" smtClean="0"/>
              <a:pPr/>
              <a:t>26-04-2016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695D-5786-46DD-A9B2-B84BB439731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6508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TQhns5AwAkA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://minc.pt/wp-content/uploads/2013/11/escudo_IS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5347" y="13743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93143" y="554491"/>
            <a:ext cx="5965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Instituto Superior de Economia e Gestão de Lisboa</a:t>
            </a:r>
          </a:p>
          <a:p>
            <a:pPr algn="ctr"/>
            <a:endParaRPr lang="pt-PT" sz="2000" b="1" dirty="0"/>
          </a:p>
          <a:p>
            <a:pPr algn="ctr"/>
            <a:r>
              <a:rPr lang="pt-PT" sz="2000" b="1" dirty="0"/>
              <a:t>2015/2016</a:t>
            </a:r>
          </a:p>
          <a:p>
            <a:pPr algn="ctr"/>
            <a:endParaRPr lang="pt-PT" sz="2000" b="1" dirty="0"/>
          </a:p>
          <a:p>
            <a:pPr algn="ctr"/>
            <a:r>
              <a:rPr lang="pt-PT" sz="2000" b="1" dirty="0"/>
              <a:t>Mestrado em Gestão de Recursos Humanos</a:t>
            </a:r>
          </a:p>
          <a:p>
            <a:pPr algn="ctr"/>
            <a:endParaRPr lang="pt-PT" sz="2000" b="1" dirty="0"/>
          </a:p>
          <a:p>
            <a:pPr algn="ctr"/>
            <a:r>
              <a:rPr lang="pt-PT" sz="2000" b="1" dirty="0"/>
              <a:t>Gestão de Equipas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2513" y="3193143"/>
            <a:ext cx="8766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 Novos Líderes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75543" y="4446800"/>
            <a:ext cx="1915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Daniel </a:t>
            </a:r>
            <a:r>
              <a:rPr lang="pt-PT" b="1" dirty="0" err="1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Goleman</a:t>
            </a:r>
            <a:endParaRPr lang="pt-PT" b="1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t-PT" b="1" dirty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Richard </a:t>
            </a:r>
            <a:r>
              <a:rPr lang="pt-PT" b="1" dirty="0" err="1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Boyatzis</a:t>
            </a:r>
            <a:endParaRPr lang="pt-PT" b="1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t-PT" b="1" dirty="0" err="1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Annie</a:t>
            </a:r>
            <a:r>
              <a:rPr lang="pt-PT" b="1" dirty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PT" b="1" dirty="0" err="1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Mckee</a:t>
            </a:r>
            <a:endParaRPr lang="pt-PT" b="1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290628" y="6109913"/>
            <a:ext cx="190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Diana Rodrigues </a:t>
            </a:r>
          </a:p>
          <a:p>
            <a:r>
              <a:rPr lang="pt-PT" dirty="0"/>
              <a:t>Vera Fernandes</a:t>
            </a:r>
          </a:p>
        </p:txBody>
      </p:sp>
      <p:pic>
        <p:nvPicPr>
          <p:cNvPr id="1028" name="Picture 4" descr="http://cdn2.hubspot.net/hub/186189/file-28906982-png/images/hi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5947" y="4647405"/>
            <a:ext cx="1912567" cy="22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58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 Domínios principais da Inteligência Emocional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19200" y="1320802"/>
            <a:ext cx="446313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Consciência Social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528363" y="2691881"/>
            <a:ext cx="5994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Empatia: </a:t>
            </a:r>
            <a:r>
              <a:rPr lang="pt-PT" dirty="0"/>
              <a:t>capacidade de ler as expressões faciais, tom de voz e de se sintonizar com os sentimentos dos outros;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Capacidade para exprimir mensagens: </a:t>
            </a:r>
            <a:r>
              <a:rPr lang="pt-PT" dirty="0"/>
              <a:t>de  forma a obter a adesão das outras pessoas. </a:t>
            </a:r>
          </a:p>
        </p:txBody>
      </p:sp>
    </p:spTree>
    <p:extLst>
      <p:ext uri="{BB962C8B-B14F-4D97-AF65-F5344CB8AC3E}">
        <p14:creationId xmlns:p14="http://schemas.microsoft.com/office/powerpoint/2010/main" xmlns="" val="86854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 Domínios principais da Inteligência Emocional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19200" y="1320802"/>
            <a:ext cx="489857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Gestão das Relações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545943" y="1320802"/>
            <a:ext cx="539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Capacidade de persuasão, gestão de conflitos e colaboração;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Lidar com as emoções dos outros;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545943" y="3542330"/>
            <a:ext cx="4659738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Autenticidade: </a:t>
            </a:r>
            <a:r>
              <a:rPr lang="pt-PT" dirty="0"/>
              <a:t>agir de acordo com os valores e sentimentos.</a:t>
            </a:r>
            <a:endParaRPr lang="pt-PT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6545943" y="4787907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Simpatia com sentido dos objetivos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545943" y="5726671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Capacidade para inspirar as pessoas </a:t>
            </a:r>
          </a:p>
        </p:txBody>
      </p:sp>
      <p:pic>
        <p:nvPicPr>
          <p:cNvPr id="1026" name="Picture 2" descr="http://static.wixstatic.com/media/5ac1d9_0675d2b3f625463fa8654f2cf11a8e2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473" y="4228192"/>
            <a:ext cx="40100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179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19200" y="982249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Visionário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219200" y="1955223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Conselheiro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2924483"/>
            <a:ext cx="397691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Relacional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219200" y="3893743"/>
            <a:ext cx="397691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Democrático</a:t>
            </a:r>
            <a:endParaRPr lang="pt-PT" sz="20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4863003"/>
            <a:ext cx="397691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err="1"/>
              <a:t>Pressionador</a:t>
            </a:r>
            <a:endParaRPr lang="pt-PT" sz="20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219200" y="5899243"/>
            <a:ext cx="397691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Dirigista</a:t>
            </a:r>
            <a:endParaRPr lang="pt-PT" sz="2000" b="1" dirty="0"/>
          </a:p>
        </p:txBody>
      </p:sp>
      <p:sp>
        <p:nvSpPr>
          <p:cNvPr id="3" name="Chaveta à direita 2"/>
          <p:cNvSpPr/>
          <p:nvPr/>
        </p:nvSpPr>
        <p:spPr>
          <a:xfrm>
            <a:off x="5196114" y="936173"/>
            <a:ext cx="615750" cy="379548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haveta à direita 31"/>
          <p:cNvSpPr/>
          <p:nvPr/>
        </p:nvSpPr>
        <p:spPr>
          <a:xfrm>
            <a:off x="5196114" y="4777733"/>
            <a:ext cx="615750" cy="194223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6507319" y="2603082"/>
            <a:ext cx="384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Geram ressonância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507319" y="5333351"/>
            <a:ext cx="479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Têm de ser utilizados com cuidado</a:t>
            </a:r>
            <a:r>
              <a:rPr lang="pt-PT" sz="2400" b="1" dirty="0">
                <a:sym typeface="Wingdings" panose="05000000000000000000" pitchFamily="2" charset="2"/>
              </a:rPr>
              <a:t> Podem gerar dissonância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7499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653690" y="1132116"/>
            <a:ext cx="6429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Como gera ressonância: </a:t>
            </a:r>
            <a:r>
              <a:rPr lang="pt-PT" dirty="0"/>
              <a:t>canaliza as pessoas para visões e sonhos partilhados;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Efeito sobre o clima de trabalho: </a:t>
            </a:r>
            <a:r>
              <a:rPr lang="pt-PT" dirty="0"/>
              <a:t>muito fortemente positivo;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Situações apropriadas: </a:t>
            </a:r>
            <a:r>
              <a:rPr lang="pt-PT" dirty="0"/>
              <a:t>quando ocorrem mudanças que exigem uma nova visão ou quando é necessária uma orientação clara.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538732" y="3759200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Dão liberdade para inovar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538732" y="4401125"/>
            <a:ext cx="4659738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Conseguem reter os empregados com mais valor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Visionário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6816" y="298994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0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629546" y="2550279"/>
            <a:ext cx="6429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Características dos líderes visionários: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algn="just"/>
            <a:r>
              <a:rPr lang="pt-PT" b="1" dirty="0"/>
              <a:t>	- </a:t>
            </a:r>
            <a:r>
              <a:rPr lang="pt-PT" dirty="0"/>
              <a:t>Inspiram as ações dos outros;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Distribuem conhecimentos;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São transparentes;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São empáticos;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Visionário</a:t>
            </a:r>
          </a:p>
        </p:txBody>
      </p:sp>
    </p:spTree>
    <p:extLst>
      <p:ext uri="{BB962C8B-B14F-4D97-AF65-F5344CB8AC3E}">
        <p14:creationId xmlns:p14="http://schemas.microsoft.com/office/powerpoint/2010/main" xmlns="" val="107835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Conselheiro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653690" y="1132116"/>
            <a:ext cx="6429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Como gera ressonância: </a:t>
            </a:r>
            <a:r>
              <a:rPr lang="pt-PT" dirty="0"/>
              <a:t>relaciona os desejos das pessoas com os objetivos da organização;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Efeito sobre o clima de trabalho: </a:t>
            </a:r>
            <a:r>
              <a:rPr lang="pt-PT" dirty="0"/>
              <a:t>muito positivo;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Situações apropriadas: </a:t>
            </a:r>
            <a:r>
              <a:rPr lang="pt-PT" dirty="0"/>
              <a:t>ajudar um empregado a ser mais eficiente, melhorando as suas capacidades de longo prazo.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538732" y="3759200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Criam confiança e bom relacionamento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538732" y="4347811"/>
            <a:ext cx="4659738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Ajudam as pessoas a identificar os seus pontos fortes e fracos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538732" y="5213421"/>
            <a:ext cx="4659738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Travam conhecimento pessoal profundo com os empregados</a:t>
            </a:r>
          </a:p>
        </p:txBody>
      </p:sp>
      <p:pic>
        <p:nvPicPr>
          <p:cNvPr id="1028" name="Picture 4" descr="http://www.universodosnegocios.com/wp-content/uploads/2013/12/a-fun%C3%A7%C3%A3o-do-lider-neg%C3%B3c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48" y="40005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21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461023" y="2518230"/>
            <a:ext cx="10023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Características dos líderes conselheiros: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algn="just"/>
            <a:r>
              <a:rPr lang="pt-PT" b="1" dirty="0"/>
              <a:t>	- </a:t>
            </a:r>
            <a:r>
              <a:rPr lang="pt-PT" dirty="0"/>
              <a:t>Exploram os objetivos e os valores dos empregados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Possuem autoconsciência emocional e empatia;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Acreditam nas potencialidades das pessoas e esperam que elas dêem o seu melhor;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Não dão prioridade aos lucros contabilísticos, mas acabam por consegui-los de forma indireta 	e surpreendente.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Conselheiro</a:t>
            </a:r>
          </a:p>
        </p:txBody>
      </p:sp>
    </p:spTree>
    <p:extLst>
      <p:ext uri="{BB962C8B-B14F-4D97-AF65-F5344CB8AC3E}">
        <p14:creationId xmlns:p14="http://schemas.microsoft.com/office/powerpoint/2010/main" xmlns="" val="35599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Relacional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653690" y="1132116"/>
            <a:ext cx="6429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Como gera ressonância: </a:t>
            </a:r>
            <a:r>
              <a:rPr lang="pt-PT" dirty="0"/>
              <a:t>cria harmonia melhorando o relacionamento entre as pessoas;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Efeito sobre o clima de trabalho: </a:t>
            </a:r>
            <a:r>
              <a:rPr lang="pt-PT" dirty="0"/>
              <a:t>positivo;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Situações apropriadas: </a:t>
            </a:r>
            <a:r>
              <a:rPr lang="pt-PT" dirty="0"/>
              <a:t>resolver e sarar conflitos num grupo; dar motivação em períodos difíceis; melhorar o relacionamento entre as pessoas.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538732" y="3759200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Partilham emoções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538732" y="4347811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Dão valor às pessoas e aos sentimentos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538732" y="4936422"/>
            <a:ext cx="4659738" cy="92333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Esforçam-se por manter as pessoas felizes, por criar harmonia e por gerar ressonância na equipa</a:t>
            </a:r>
          </a:p>
        </p:txBody>
      </p:sp>
      <p:pic>
        <p:nvPicPr>
          <p:cNvPr id="2050" name="Picture 2" descr="https://media.licdn.com/mpr/mpr/p/3/005/087/3ed/24da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82162"/>
            <a:ext cx="4654345" cy="23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6538732" y="6085184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Este estilo não deve ser utilizado isoladamente</a:t>
            </a:r>
          </a:p>
        </p:txBody>
      </p:sp>
    </p:spTree>
    <p:extLst>
      <p:ext uri="{BB962C8B-B14F-4D97-AF65-F5344CB8AC3E}">
        <p14:creationId xmlns:p14="http://schemas.microsoft.com/office/powerpoint/2010/main" xmlns="" val="54577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461023" y="2518230"/>
            <a:ext cx="10023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Características dos líderes relacionais: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algn="just"/>
            <a:r>
              <a:rPr lang="pt-PT" b="1" dirty="0"/>
              <a:t>	- </a:t>
            </a:r>
            <a:r>
              <a:rPr lang="pt-PT" dirty="0"/>
              <a:t>Capacidade de colaboração em ação;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Interessam-se em promover a harmonia e interações amigáveis;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Dão valor aos períodos de menos pressão de trabalho;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São empáticos;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Por vezes, na ânsia de que gostem deles, estes líderes evitam os conflitos e acabam por 	desorientar o grupo, levando-o ao insucesso. 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Relacional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159334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Democrático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653690" y="1132116"/>
            <a:ext cx="6429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Como gera ressonância: </a:t>
            </a:r>
            <a:r>
              <a:rPr lang="pt-PT" dirty="0"/>
              <a:t>valoriza o contributo de cada um e obtém o empenho das pessoas através da participação;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Efeito sobre o clima de trabalho: </a:t>
            </a:r>
            <a:r>
              <a:rPr lang="pt-PT" dirty="0"/>
              <a:t>positivo;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Situações apropriadas: </a:t>
            </a:r>
            <a:r>
              <a:rPr lang="pt-PT" dirty="0"/>
              <a:t>conseguir adesão ou consenso; obter o contributo dos empregados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538732" y="3759200"/>
            <a:ext cx="4659738" cy="92333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Funciona melhor quando o líder não está seguro sobre o caminho a seguir e precisa de ideias dos empregados competentes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538732" y="5044496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Pode ter custos: confusão, falta de orientação</a:t>
            </a:r>
          </a:p>
        </p:txBody>
      </p:sp>
      <p:pic>
        <p:nvPicPr>
          <p:cNvPr id="3074" name="Picture 2" descr="http://www.mews.com.br/wp-content/uploads/2014/11/democracia-300x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368" y="4656453"/>
            <a:ext cx="3848746" cy="21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53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2619" t="15873" r="34941" b="10962"/>
          <a:stretch/>
        </p:blipFill>
        <p:spPr>
          <a:xfrm>
            <a:off x="3091542" y="1622162"/>
            <a:ext cx="6487875" cy="42740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19200" y="195944"/>
            <a:ext cx="570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Filme “</a:t>
            </a:r>
            <a:r>
              <a:rPr lang="pt-PT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Invictus</a:t>
            </a:r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7926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461023" y="2518230"/>
            <a:ext cx="10023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Características dos líderes democráticos: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algn="just"/>
            <a:r>
              <a:rPr lang="pt-PT" b="1" dirty="0"/>
              <a:t>	- </a:t>
            </a:r>
            <a:r>
              <a:rPr lang="pt-PT" dirty="0"/>
              <a:t>Capacidade de espírito de equipa e colaboração, gestão de conflitos e influência;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Capacidade de ouvir;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Transmitem disponibilidade;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São empáticos;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Democrático</a:t>
            </a:r>
          </a:p>
        </p:txBody>
      </p:sp>
    </p:spTree>
    <p:extLst>
      <p:ext uri="{BB962C8B-B14F-4D97-AF65-F5344CB8AC3E}">
        <p14:creationId xmlns:p14="http://schemas.microsoft.com/office/powerpoint/2010/main" xmlns="" val="30393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err="1"/>
              <a:t>Pressionador</a:t>
            </a:r>
            <a:endParaRPr lang="pt-PT" sz="44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653690" y="1132116"/>
            <a:ext cx="6429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Como gera ressonância: </a:t>
            </a:r>
            <a:r>
              <a:rPr lang="pt-PT" dirty="0"/>
              <a:t>atinge objetivos difíceis e estimulantes;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Efeito sobre o clima de trabalho: </a:t>
            </a:r>
            <a:r>
              <a:rPr lang="pt-PT" dirty="0"/>
              <a:t>por vezes muito negativo, porque é frequentemente mal executado;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Situações apropriadas: </a:t>
            </a:r>
            <a:r>
              <a:rPr lang="pt-PT" dirty="0"/>
              <a:t>para levar uma equipa competente e motivada a produzir resultados de elevada qualidade.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538732" y="3759200"/>
            <a:ext cx="4659738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Deve ser usado apenas em contextos apropriados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538732" y="4631958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Envenena o clima de trabalho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538732" y="5229162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Criam pressão e limitam a inovação 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538732" y="5826366"/>
            <a:ext cx="4659738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Não obtêm elevados desempenhos de forma sustentada </a:t>
            </a:r>
          </a:p>
        </p:txBody>
      </p:sp>
      <p:pic>
        <p:nvPicPr>
          <p:cNvPr id="4098" name="Picture 2" descr="http://terapia-grupal.enmedellincolombia.com/images/que-es-liderazgo-medell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326" y="4436109"/>
            <a:ext cx="2891026" cy="23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990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461023" y="2518230"/>
            <a:ext cx="10023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Características dos líderes </a:t>
            </a:r>
            <a:r>
              <a:rPr lang="pt-PT" b="1" dirty="0" err="1"/>
              <a:t>pressionadores</a:t>
            </a:r>
            <a:r>
              <a:rPr lang="pt-PT" b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algn="just"/>
            <a:r>
              <a:rPr lang="pt-PT" b="1" dirty="0"/>
              <a:t>	- </a:t>
            </a:r>
            <a:r>
              <a:rPr lang="pt-PT" dirty="0"/>
              <a:t>Capacidade para obter resultados através da busca contínua de formas de melhorar o 	desempenho;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São estimulados para atingir elevados níveis de excelência e não recompensas externas 	(dinheiro, títulos);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Capacidade de iniciativa;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Falta de empatia, autoconsciência e autogestão. 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err="1"/>
              <a:t>Pressionador</a:t>
            </a:r>
            <a:endParaRPr lang="pt-PT" sz="4400" b="1" dirty="0"/>
          </a:p>
        </p:txBody>
      </p:sp>
    </p:spTree>
    <p:extLst>
      <p:ext uri="{BB962C8B-B14F-4D97-AF65-F5344CB8AC3E}">
        <p14:creationId xmlns:p14="http://schemas.microsoft.com/office/powerpoint/2010/main" xmlns="" val="339432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Dirigista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653690" y="1132116"/>
            <a:ext cx="6429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Como gera ressonância: </a:t>
            </a:r>
            <a:r>
              <a:rPr lang="pt-PT" dirty="0"/>
              <a:t>acalma os receios dando instruções claras em situações de emergência;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Efeito sobre o clima de trabalho: </a:t>
            </a:r>
            <a:r>
              <a:rPr lang="pt-PT" dirty="0"/>
              <a:t>muito negativo, por ser muitas vezes mal utilizado;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Situações apropriadas: </a:t>
            </a:r>
            <a:r>
              <a:rPr lang="pt-PT" dirty="0"/>
              <a:t>em situações de crise; para desencadear uma reviravolta na situação; com subordinados difíceis.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538732" y="3759200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Lema: </a:t>
            </a:r>
            <a:r>
              <a:rPr lang="pt-PT" dirty="0"/>
              <a:t>“Faça assim porque eu digo!”</a:t>
            </a:r>
            <a:endParaRPr lang="pt-PT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538732" y="4362325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É o estilo menos eficaz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538732" y="4965450"/>
            <a:ext cx="4659738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Clima emocional na organização entra em queda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538732" y="5845574"/>
            <a:ext cx="4659738" cy="92333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Desgastam a boa disposição das pessoas, retiram-lhes o orgulho e a satisfação no trabalho</a:t>
            </a:r>
          </a:p>
        </p:txBody>
      </p:sp>
      <p:pic>
        <p:nvPicPr>
          <p:cNvPr id="5122" name="Picture 2" descr="http://www.ancorador.com.br/wp-content/uploads/2012/11/300x201xleadership-theories.jpg.pagespeed.ic.c_QPBUdJ8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1619" y="3336946"/>
            <a:ext cx="3612075" cy="24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880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Estilos de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461023" y="2518230"/>
            <a:ext cx="10023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Características dos líderes dirigistas: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algn="just"/>
            <a:r>
              <a:rPr lang="pt-PT" b="1" dirty="0"/>
              <a:t>	- </a:t>
            </a:r>
            <a:r>
              <a:rPr lang="pt-PT" dirty="0"/>
              <a:t>Exigem obediência imediata às ordens, mas não se dão ao incómodo de explicar as razões;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Recorrem a ameaças;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Não delegam autoridade e procuram manter o controlo;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- Estão sempre a criticar os subordinados.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1132116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Dirigista</a:t>
            </a:r>
          </a:p>
        </p:txBody>
      </p:sp>
    </p:spTree>
    <p:extLst>
      <p:ext uri="{BB962C8B-B14F-4D97-AF65-F5344CB8AC3E}">
        <p14:creationId xmlns:p14="http://schemas.microsoft.com/office/powerpoint/2010/main" xmlns="" val="245809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059543" y="391887"/>
            <a:ext cx="895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Segunda parte</a:t>
            </a:r>
            <a:r>
              <a:rPr lang="pt-PT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Aprender a ser líder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772" y="1288848"/>
            <a:ext cx="9135228" cy="556152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59543" y="6218406"/>
            <a:ext cx="436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A capacidade de liderança </a:t>
            </a:r>
            <a:r>
              <a:rPr lang="pt-PT" sz="2000" b="1" dirty="0"/>
              <a:t>aprende-se!</a:t>
            </a:r>
          </a:p>
        </p:txBody>
      </p:sp>
    </p:spTree>
    <p:extLst>
      <p:ext uri="{BB962C8B-B14F-4D97-AF65-F5344CB8AC3E}">
        <p14:creationId xmlns:p14="http://schemas.microsoft.com/office/powerpoint/2010/main" xmlns="" val="2601629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 Doença do Presidente Executivo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1222498"/>
            <a:ext cx="1046652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Monotype Corsiva" panose="03010101010201010101" pitchFamily="66" charset="0"/>
              </a:rPr>
              <a:t>“Muitas vezes sinto que não me dizem a verdade. Não consigo ter a certeza, porque, na realidade, não me mentem. Mas tenho a sensação que me escondem informação, de que disfarçam as coisas importantes para que eu não dê por elas. Não estão a mentir. Mas também não me estão a dizer tudo o que eu preciso de saber. Tenho de estar sempre a ler nas entrelinhas.” </a:t>
            </a:r>
          </a:p>
          <a:p>
            <a:pPr algn="just"/>
            <a:r>
              <a:rPr lang="pt-PT" dirty="0">
                <a:solidFill>
                  <a:schemeClr val="bg1">
                    <a:lumMod val="75000"/>
                  </a:schemeClr>
                </a:solidFill>
              </a:rPr>
              <a:t>- Presidente Executivo de uma empresa europeia</a:t>
            </a:r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19200" y="4623662"/>
            <a:ext cx="6925283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Doença do Presidente Executivo:</a:t>
            </a:r>
          </a:p>
          <a:p>
            <a:pPr algn="ctr"/>
            <a:endParaRPr lang="pt-PT" sz="20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pt-PT" dirty="0"/>
              <a:t>O vácuo de informação que se gera em torno do líder quando as pessoas retêm informação importante (e, geralmente, desagradável)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xmlns="" val="3206296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 Doença do Presidente Executivo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1222498"/>
            <a:ext cx="104665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/>
              <a:t>Problema?</a:t>
            </a:r>
          </a:p>
          <a:p>
            <a:pPr algn="just"/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Falta de feedback sobre o desempenho dos líderes;</a:t>
            </a:r>
          </a:p>
          <a:p>
            <a:pPr algn="just"/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Organizações pouco inteligentes emocionalmente.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884909" y="5885546"/>
            <a:ext cx="692528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 autoconsciência dos líderes depende crucialmente da obtenção de informação franca e aberta sobre as suas qualidades de liderança.</a:t>
            </a:r>
            <a:endParaRPr lang="pt-PT" sz="1600" dirty="0"/>
          </a:p>
        </p:txBody>
      </p:sp>
      <p:pic>
        <p:nvPicPr>
          <p:cNvPr id="7172" name="Picture 4" descr="http://blogs-images.forbes.com/augustturak/files/2012/07/Follow_the_L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225" y="3372337"/>
            <a:ext cx="44386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8343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Qualidades Inatas ou Adquiridas?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1222498"/>
            <a:ext cx="10466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É possível aprender a ser líder e adquirir inteligência emocional;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A inteligência emocional pode ser conservada a longo prazo;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É preciso que as pessoas estejam motivadas e queiram realmente aprender;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É necessário ter acesso aos instrumentos de aprendizagem adequados.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719127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/>
          <a:srcRect l="21632" t="33774" r="24191" b="14728"/>
          <a:stretch/>
        </p:blipFill>
        <p:spPr>
          <a:xfrm>
            <a:off x="2014780" y="1631708"/>
            <a:ext cx="9779431" cy="5226292"/>
          </a:xfrm>
          <a:prstGeom prst="rect">
            <a:avLst/>
          </a:prstGeom>
        </p:spPr>
      </p:pic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1026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Modelo da Aprendizagem Autodirigida, de Richard </a:t>
            </a:r>
            <a:r>
              <a:rPr lang="pt-PT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Boyatzis</a:t>
            </a:r>
            <a:endParaRPr lang="pt-PT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965878"/>
            <a:ext cx="10466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Desenvolver ou reforçar propositadamente uma qualidade que já se possui, ou uma qualidade que se quer possuir, ou ambas as coisas;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Baseia-se em 5 descobertas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8" name="Oval 7"/>
          <p:cNvSpPr/>
          <p:nvPr/>
        </p:nvSpPr>
        <p:spPr>
          <a:xfrm>
            <a:off x="5452820" y="1850573"/>
            <a:ext cx="1797804" cy="1124858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26"/>
          <p:cNvSpPr/>
          <p:nvPr/>
        </p:nvSpPr>
        <p:spPr>
          <a:xfrm>
            <a:off x="7670369" y="2634342"/>
            <a:ext cx="1797804" cy="1124858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Oval 28"/>
          <p:cNvSpPr/>
          <p:nvPr/>
        </p:nvSpPr>
        <p:spPr>
          <a:xfrm>
            <a:off x="9035512" y="3857174"/>
            <a:ext cx="2164597" cy="1378857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val 29"/>
          <p:cNvSpPr/>
          <p:nvPr/>
        </p:nvSpPr>
        <p:spPr>
          <a:xfrm>
            <a:off x="8332922" y="5236031"/>
            <a:ext cx="1925665" cy="1222832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/>
          <p:cNvSpPr/>
          <p:nvPr/>
        </p:nvSpPr>
        <p:spPr>
          <a:xfrm>
            <a:off x="5264689" y="5442609"/>
            <a:ext cx="2126711" cy="1225106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Oval 31"/>
          <p:cNvSpPr/>
          <p:nvPr/>
        </p:nvSpPr>
        <p:spPr>
          <a:xfrm>
            <a:off x="2300447" y="4550074"/>
            <a:ext cx="2283419" cy="1175965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/>
          <p:cNvSpPr/>
          <p:nvPr/>
        </p:nvSpPr>
        <p:spPr>
          <a:xfrm>
            <a:off x="2364495" y="2735943"/>
            <a:ext cx="2107101" cy="1284518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Oval 33"/>
          <p:cNvSpPr/>
          <p:nvPr/>
        </p:nvSpPr>
        <p:spPr>
          <a:xfrm>
            <a:off x="5264689" y="3518115"/>
            <a:ext cx="2107050" cy="1353704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6574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219200" y="195944"/>
            <a:ext cx="570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19199" y="795446"/>
            <a:ext cx="1001485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b="1" dirty="0"/>
              <a:t>Introdução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b="1" dirty="0"/>
              <a:t>O poder da Inteligência emocional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dirty="0"/>
              <a:t>Liderança </a:t>
            </a:r>
            <a:r>
              <a:rPr lang="pt-PT" dirty="0" err="1"/>
              <a:t>Primal</a:t>
            </a:r>
            <a:endParaRPr lang="pt-PT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dirty="0"/>
              <a:t>Domínios principais da Inteligência Emocional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dirty="0"/>
              <a:t>Estilos de liderança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b="1" dirty="0"/>
              <a:t>Aprender a ser líder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dirty="0"/>
              <a:t>Modelo da Aprendizagem Autodirigida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b="1" dirty="0"/>
              <a:t>Organizações emocionalmente inteligentes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dirty="0">
                <a:solidFill>
                  <a:sysClr val="windowText" lastClr="000000"/>
                </a:solidFill>
              </a:rPr>
              <a:t>Descobrir a realidade emocional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dirty="0">
                <a:solidFill>
                  <a:sysClr val="windowText" lastClr="000000"/>
                </a:solidFill>
              </a:rPr>
              <a:t>Visualizar o ideal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dirty="0">
                <a:solidFill>
                  <a:sysClr val="windowText" lastClr="000000"/>
                </a:solidFill>
              </a:rPr>
              <a:t>Sustentar a inteligência emocional</a:t>
            </a:r>
            <a:endParaRPr lang="pt-PT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b="1" dirty="0"/>
              <a:t>Resumindo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b="1" dirty="0"/>
              <a:t>Bibliografia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PT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pt-PT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endParaRPr lang="pt-P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32282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1026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Modelo da Aprendizagem Autodirigida, de Richard </a:t>
            </a:r>
            <a:r>
              <a:rPr lang="pt-PT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Boyatzis</a:t>
            </a:r>
            <a:endParaRPr lang="pt-PT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965878"/>
            <a:ext cx="1046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3" name="Oval 2"/>
          <p:cNvSpPr/>
          <p:nvPr/>
        </p:nvSpPr>
        <p:spPr>
          <a:xfrm>
            <a:off x="1045035" y="949888"/>
            <a:ext cx="3533614" cy="18281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1. O eu ideal: Como quero ser?</a:t>
            </a:r>
          </a:p>
        </p:txBody>
      </p:sp>
      <p:pic>
        <p:nvPicPr>
          <p:cNvPr id="9218" name="Picture 2" descr="https://pixabay.com/static/uploads/photo/2014/04/02/16/21/attention-307030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447" y="1270368"/>
            <a:ext cx="1130528" cy="10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492975" y="1456846"/>
            <a:ext cx="515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Atenção ao “eu ideal” e o “eu imposto pelo dever”!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78239" y="2778012"/>
            <a:ext cx="11146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latin typeface="Monotype Corsiva" panose="03010101010201010101" pitchFamily="66" charset="0"/>
              </a:rPr>
              <a:t>	Passei a 1ª parte da minha vida a tentar esforçadamente ser outra pessoa. Durante a escola secundária, queria ser um grande atleta, na Universidade queria ser uma pessoa simpática e social admirada por todos, a seguir, queria ser empresário, e mais tarde, queria ser chefe de uma grande instituição. Não levei muito tempo a descobrir que não estava destinado a ter sucesso sob nenhuma daquelas formas, mas isso não me impediu de tentar, acabando sempre por ficar desiludido comigo próprio. </a:t>
            </a:r>
          </a:p>
          <a:p>
            <a:pPr algn="just"/>
            <a:r>
              <a:rPr lang="pt-PT" sz="2400" dirty="0">
                <a:latin typeface="Monotype Corsiva" panose="03010101010201010101" pitchFamily="66" charset="0"/>
              </a:rPr>
              <a:t>	O problema é que, ao tentar ser uma pessoa diferente, eu não dava suficiente atenção à pessoa que efetivamente podia ser. Na altura, essa ideia era assustadora. Estava ocupado a seguir as convenções da altura, a medir o sucesso em termos de dinheiro e de posição, a subir os degraus que os outros colocavam à minha frente e a colecionar coisas, objetos e contactos, em vez de dar expressão à minha personalidade e àquilo em que acreditava.</a:t>
            </a:r>
          </a:p>
        </p:txBody>
      </p:sp>
    </p:spTree>
    <p:extLst>
      <p:ext uri="{BB962C8B-B14F-4D97-AF65-F5344CB8AC3E}">
        <p14:creationId xmlns:p14="http://schemas.microsoft.com/office/powerpoint/2010/main" xmlns="" val="4051626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1026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Modelo da Aprendizagem Autodirigida, de Richard </a:t>
            </a:r>
            <a:r>
              <a:rPr lang="pt-PT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Boyatzis</a:t>
            </a:r>
            <a:endParaRPr lang="pt-PT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965878"/>
            <a:ext cx="1046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3" name="Oval 2"/>
          <p:cNvSpPr/>
          <p:nvPr/>
        </p:nvSpPr>
        <p:spPr>
          <a:xfrm>
            <a:off x="1045035" y="1027135"/>
            <a:ext cx="3533614" cy="18281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1. O eu ideal: Como quero ser?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31419" y="1481241"/>
            <a:ext cx="5801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Descobrir os </a:t>
            </a:r>
            <a:r>
              <a:rPr lang="pt-PT" b="1" dirty="0"/>
              <a:t>valores pessoais, interesses;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Para se ser capaz de identificar o eu ideal, é importante a capacidade de </a:t>
            </a:r>
            <a:r>
              <a:rPr lang="pt-PT" b="1" dirty="0"/>
              <a:t>autoconsciência</a:t>
            </a:r>
          </a:p>
        </p:txBody>
      </p:sp>
      <p:pic>
        <p:nvPicPr>
          <p:cNvPr id="12290" name="Picture 2" descr="http://images.clipartpanda.com/thinker-clipart-thinking-perso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595" y="2997203"/>
            <a:ext cx="2967820" cy="379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450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1026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Modelo da Aprendizagem Autodirigida, de Richard </a:t>
            </a:r>
            <a:r>
              <a:rPr lang="pt-PT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Boyatzis</a:t>
            </a:r>
            <a:endParaRPr lang="pt-PT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965878"/>
            <a:ext cx="1046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3" name="Oval 2"/>
          <p:cNvSpPr/>
          <p:nvPr/>
        </p:nvSpPr>
        <p:spPr>
          <a:xfrm>
            <a:off x="1045035" y="1027135"/>
            <a:ext cx="3533614" cy="18281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2. O eu real: Como sou?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31419" y="1481241"/>
            <a:ext cx="5801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/>
              <a:t>Conhecer os nossos talentos e paixões;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/>
              <a:t>Descobrir o líder que somos na realidade;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/>
              <a:t>Exige muita autoconsciência;</a:t>
            </a:r>
          </a:p>
          <a:p>
            <a:endParaRPr lang="pt-PT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231419" y="3193146"/>
            <a:ext cx="66284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Os líderes emocionalmente inteligentes procuram obter tantos os comentários favoráveis como os desfavoráveis;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Devem esforçar-se ativamente por conhecer a </a:t>
            </a:r>
            <a:r>
              <a:rPr lang="pt-PT" b="1" dirty="0"/>
              <a:t>verdade acerca de si próprios</a:t>
            </a:r>
            <a:r>
              <a:rPr lang="pt-PT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É importante descobrir os </a:t>
            </a:r>
            <a:r>
              <a:rPr lang="pt-PT" b="1" dirty="0"/>
              <a:t>pontos fortes e fracos do nosso estilo de liderança</a:t>
            </a:r>
            <a:r>
              <a:rPr lang="pt-PT" dirty="0"/>
              <a:t>: as semelhanças e as diferenças entre o eu ideal e o eu real. </a:t>
            </a:r>
          </a:p>
          <a:p>
            <a:endParaRPr lang="pt-PT" dirty="0"/>
          </a:p>
        </p:txBody>
      </p:sp>
      <p:pic>
        <p:nvPicPr>
          <p:cNvPr id="30" name="Picture 2" descr="https://www.softwareavaliacao.com.br/images/avd/avaliacao-desempenho-3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035" y="3163230"/>
            <a:ext cx="38004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6215784" y="6081489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Método dos 360 graus</a:t>
            </a:r>
          </a:p>
        </p:txBody>
      </p:sp>
    </p:spTree>
    <p:extLst>
      <p:ext uri="{BB962C8B-B14F-4D97-AF65-F5344CB8AC3E}">
        <p14:creationId xmlns:p14="http://schemas.microsoft.com/office/powerpoint/2010/main" xmlns="" val="2277201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1026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Modelo da Aprendizagem Autodirigida, de Richard </a:t>
            </a:r>
            <a:r>
              <a:rPr lang="pt-PT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Boyatzis</a:t>
            </a:r>
            <a:endParaRPr lang="pt-PT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965878"/>
            <a:ext cx="1046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3" name="Oval 2"/>
          <p:cNvSpPr/>
          <p:nvPr/>
        </p:nvSpPr>
        <p:spPr>
          <a:xfrm>
            <a:off x="1045035" y="1027135"/>
            <a:ext cx="3533614" cy="18281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3. Plano de aprendizagem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31419" y="1481241"/>
            <a:ext cx="6628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Elaborar um </a:t>
            </a:r>
            <a:r>
              <a:rPr lang="pt-PT" b="1" dirty="0"/>
              <a:t>plano concreto </a:t>
            </a:r>
            <a:r>
              <a:rPr lang="pt-PT" dirty="0"/>
              <a:t>para melhorar as qualidades de liderança de que irá necessitar;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Um plano para </a:t>
            </a:r>
            <a:r>
              <a:rPr lang="pt-PT" b="1" dirty="0"/>
              <a:t>reforçar os pontos fortes e eliminar as fraquezas</a:t>
            </a:r>
            <a:r>
              <a:rPr lang="pt-PT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Conseguir que as aspirações e os sonhos se tornem realidade;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Os objetivos devem ser próprios e pessoais e apoiar-se nos pontos fortes;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Os planos devem ser </a:t>
            </a:r>
            <a:r>
              <a:rPr lang="pt-PT" b="1" dirty="0"/>
              <a:t>realistas</a:t>
            </a:r>
            <a:r>
              <a:rPr lang="pt-PT" dirty="0"/>
              <a:t>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904343"/>
            <a:ext cx="3436466" cy="29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825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636" y="2633416"/>
            <a:ext cx="4435813" cy="4224584"/>
          </a:xfrm>
          <a:prstGeom prst="rect">
            <a:avLst/>
          </a:prstGeom>
        </p:spPr>
      </p:pic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1026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Modelo da Aprendizagem Autodirigida, de Richard </a:t>
            </a:r>
            <a:r>
              <a:rPr lang="pt-PT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Boyatzis</a:t>
            </a:r>
            <a:endParaRPr lang="pt-PT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965878"/>
            <a:ext cx="1046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3" name="Oval 2"/>
          <p:cNvSpPr/>
          <p:nvPr/>
        </p:nvSpPr>
        <p:spPr>
          <a:xfrm>
            <a:off x="1045035" y="1027135"/>
            <a:ext cx="3533614" cy="18281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4. Reprogramar o Cérebro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52814" y="1481241"/>
            <a:ext cx="7107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Há aprendizagem implícita, baseada nas formas de liderança com que nos deparamos no decurso da nossa vida;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As pessoas apanham os </a:t>
            </a:r>
            <a:r>
              <a:rPr lang="pt-PT" b="1" dirty="0"/>
              <a:t>hábitos de liderança</a:t>
            </a:r>
            <a:r>
              <a:rPr lang="pt-PT" dirty="0"/>
              <a:t> de forma aleatória ao longo da vida;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É possível melhorar se:</a:t>
            </a:r>
          </a:p>
          <a:p>
            <a:pPr marL="742950" lvl="1" indent="-285750" algn="just">
              <a:buFontTx/>
              <a:buChar char="-"/>
            </a:pPr>
            <a:r>
              <a:rPr lang="pt-PT" dirty="0"/>
              <a:t>Tomarmos consciência dos maus hábitos;</a:t>
            </a:r>
          </a:p>
          <a:p>
            <a:pPr marL="742950" lvl="1" indent="-285750" algn="just">
              <a:buFontTx/>
              <a:buChar char="-"/>
            </a:pPr>
            <a:r>
              <a:rPr lang="pt-PT" dirty="0"/>
              <a:t>Treinarmos atitudes melhores;</a:t>
            </a:r>
          </a:p>
          <a:p>
            <a:pPr marL="742950" lvl="1" indent="-285750" algn="just">
              <a:buFontTx/>
              <a:buChar char="-"/>
            </a:pPr>
            <a:r>
              <a:rPr lang="pt-PT" dirty="0"/>
              <a:t>Praticarmos o novo comportamento, até que se torne automático.</a:t>
            </a:r>
          </a:p>
          <a:p>
            <a:endParaRPr lang="pt-PT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816416" y="5366434"/>
            <a:ext cx="4979868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O segredo de adquirir hábitos novos consiste em treinar até os dominar.</a:t>
            </a:r>
          </a:p>
        </p:txBody>
      </p:sp>
    </p:spTree>
    <p:extLst>
      <p:ext uri="{BB962C8B-B14F-4D97-AF65-F5344CB8AC3E}">
        <p14:creationId xmlns:p14="http://schemas.microsoft.com/office/powerpoint/2010/main" xmlns="" val="2222949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1026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Modelo da Aprendizagem Autodirigida, de Richard </a:t>
            </a:r>
            <a:r>
              <a:rPr lang="pt-PT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Boyatzis</a:t>
            </a:r>
            <a:endParaRPr lang="pt-PT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965878"/>
            <a:ext cx="1046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	</a:t>
            </a:r>
          </a:p>
          <a:p>
            <a:pPr algn="just"/>
            <a:r>
              <a:rPr lang="pt-PT" dirty="0"/>
              <a:t>	</a:t>
            </a:r>
          </a:p>
        </p:txBody>
      </p:sp>
      <p:sp>
        <p:nvSpPr>
          <p:cNvPr id="3" name="Oval 2"/>
          <p:cNvSpPr/>
          <p:nvPr/>
        </p:nvSpPr>
        <p:spPr>
          <a:xfrm>
            <a:off x="1045035" y="1027135"/>
            <a:ext cx="3533614" cy="18281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5. O poder do relacionamento interpessoal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52814" y="1481241"/>
            <a:ext cx="7107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Cultivar </a:t>
            </a:r>
            <a:r>
              <a:rPr lang="pt-PT" b="1" dirty="0"/>
              <a:t>relações pessoais especiais </a:t>
            </a:r>
            <a:r>
              <a:rPr lang="pt-PT" dirty="0"/>
              <a:t>(que tenham como objetivo ajudar-nos a percorrer o caminho da melhoria da capacidade de liderança) é essencial;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Os grupos positivos ajudam as pessoas a fazer alterações positivas, especialmente se as relações forem </a:t>
            </a:r>
            <a:r>
              <a:rPr lang="pt-PT" b="1" dirty="0"/>
              <a:t>sinceras,</a:t>
            </a:r>
            <a:r>
              <a:rPr lang="pt-PT" dirty="0"/>
              <a:t> de </a:t>
            </a:r>
            <a:r>
              <a:rPr lang="pt-PT" b="1" dirty="0"/>
              <a:t>confiança</a:t>
            </a:r>
            <a:r>
              <a:rPr lang="pt-PT" dirty="0"/>
              <a:t> e </a:t>
            </a:r>
            <a:r>
              <a:rPr lang="pt-PT" b="1" dirty="0"/>
              <a:t>psicologicamente seguras</a:t>
            </a:r>
            <a:r>
              <a:rPr lang="pt-PT" dirty="0"/>
              <a:t> – embora não tão à vontade que percam a motivação.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dirty="0"/>
          </a:p>
          <a:p>
            <a:endParaRPr lang="pt-PT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816416" y="4708617"/>
            <a:ext cx="497986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Podem recorrer a Mentores e Conselheiros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633" y="3759200"/>
            <a:ext cx="3804886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699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059543" y="391887"/>
            <a:ext cx="1056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Terceira parte</a:t>
            </a:r>
            <a:r>
              <a:rPr lang="pt-PT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Organizações emocionalmente inteligentes</a:t>
            </a:r>
          </a:p>
        </p:txBody>
      </p:sp>
      <p:pic>
        <p:nvPicPr>
          <p:cNvPr id="1026" name="Picture 2" descr="http://www.positionignition.com/storage/blog-images/emotional%20intelligence.jpg?__SQUARESPACE_CACHEVERSION=13002072034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284" y="2681207"/>
            <a:ext cx="7453011" cy="417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4575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816244" y="240316"/>
            <a:ext cx="1100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Criar organizações emocionalmente inteligentes, ressonantes e eficientes</a:t>
            </a:r>
          </a:p>
        </p:txBody>
      </p:sp>
      <p:sp>
        <p:nvSpPr>
          <p:cNvPr id="3" name="Triângulo isósceles 2"/>
          <p:cNvSpPr/>
          <p:nvPr/>
        </p:nvSpPr>
        <p:spPr>
          <a:xfrm>
            <a:off x="816244" y="2074391"/>
            <a:ext cx="4019227" cy="478361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ysClr val="windowText" lastClr="000000"/>
                </a:solidFill>
              </a:rPr>
              <a:t>1. Descobrir a realidade emocional</a:t>
            </a:r>
          </a:p>
        </p:txBody>
      </p:sp>
      <p:sp>
        <p:nvSpPr>
          <p:cNvPr id="26" name="Triângulo isósceles 25"/>
          <p:cNvSpPr/>
          <p:nvPr/>
        </p:nvSpPr>
        <p:spPr>
          <a:xfrm>
            <a:off x="3708153" y="2074391"/>
            <a:ext cx="4019227" cy="478361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ysClr val="windowText" lastClr="000000"/>
                </a:solidFill>
              </a:rPr>
              <a:t>2. Visualizar o ideal</a:t>
            </a:r>
          </a:p>
        </p:txBody>
      </p:sp>
      <p:sp>
        <p:nvSpPr>
          <p:cNvPr id="27" name="Triângulo isósceles 26"/>
          <p:cNvSpPr/>
          <p:nvPr/>
        </p:nvSpPr>
        <p:spPr>
          <a:xfrm>
            <a:off x="6657997" y="2072717"/>
            <a:ext cx="4019227" cy="478361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ysClr val="windowText" lastClr="000000"/>
                </a:solidFill>
              </a:rPr>
              <a:t>3. Sustentar a inteligência emocional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1991719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 Descobrir a realidade emocional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756232" y="1316007"/>
            <a:ext cx="10115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Respeitar os valores do grupo e a integridade da organização;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Os líderes devem assegurar que o “centro sagrado” – aquilo que todos consideram ser primordial – permanece intacto.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É importante ter noção das </a:t>
            </a:r>
            <a:r>
              <a:rPr lang="pt-PT" b="1" dirty="0"/>
              <a:t>regras</a:t>
            </a:r>
            <a:r>
              <a:rPr lang="pt-PT" dirty="0"/>
              <a:t> ou </a:t>
            </a:r>
            <a:r>
              <a:rPr lang="pt-PT" b="1" dirty="0"/>
              <a:t>hábitos de base </a:t>
            </a:r>
            <a:r>
              <a:rPr lang="pt-PT" dirty="0"/>
              <a:t>que se implementam profundamente e que regem impercetivelmente o funcionamento do grupo. </a:t>
            </a:r>
          </a:p>
        </p:txBody>
      </p:sp>
      <p:sp>
        <p:nvSpPr>
          <p:cNvPr id="27" name="Oval 26"/>
          <p:cNvSpPr/>
          <p:nvPr/>
        </p:nvSpPr>
        <p:spPr>
          <a:xfrm>
            <a:off x="4218630" y="4337166"/>
            <a:ext cx="1892520" cy="11808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Normas</a:t>
            </a:r>
          </a:p>
        </p:txBody>
      </p:sp>
      <p:sp>
        <p:nvSpPr>
          <p:cNvPr id="29" name="Oval 28"/>
          <p:cNvSpPr/>
          <p:nvPr/>
        </p:nvSpPr>
        <p:spPr>
          <a:xfrm>
            <a:off x="5495891" y="4927600"/>
            <a:ext cx="1892520" cy="11808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Cultura</a:t>
            </a:r>
          </a:p>
        </p:txBody>
      </p:sp>
    </p:spTree>
    <p:extLst>
      <p:ext uri="{BB962C8B-B14F-4D97-AF65-F5344CB8AC3E}">
        <p14:creationId xmlns:p14="http://schemas.microsoft.com/office/powerpoint/2010/main" xmlns="" val="402715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2. Visualizar o ideal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219200" y="1446351"/>
            <a:ext cx="1011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Os líderes devem centrar-se nas pessoas e criar laços emocionais que sejam propícios à ressonância – o que faz com que as pessoas sigam o respetivo líder tanto nos êxitos como nas dificuldades.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3134" y="3466628"/>
            <a:ext cx="4202517" cy="3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54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219200" y="195944"/>
            <a:ext cx="570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Autores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48930" y="1128749"/>
            <a:ext cx="34073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Daniel </a:t>
            </a:r>
            <a:r>
              <a:rPr lang="pt-PT" sz="2000" b="1" dirty="0" err="1"/>
              <a:t>Goleman</a:t>
            </a:r>
            <a:endParaRPr lang="pt-PT" sz="2000" b="1" dirty="0"/>
          </a:p>
          <a:p>
            <a:pPr algn="ctr"/>
            <a:endParaRPr lang="pt-PT" sz="2000" b="1" dirty="0"/>
          </a:p>
          <a:p>
            <a:pPr algn="ctr"/>
            <a:r>
              <a:rPr lang="pt-PT" sz="2000" dirty="0" err="1"/>
              <a:t>Co-diretor</a:t>
            </a:r>
            <a:r>
              <a:rPr lang="pt-PT" sz="2000" dirty="0"/>
              <a:t> do Consórcio para a Investigação da Inteligência Emocional nas Organizações nas Organizações, da </a:t>
            </a:r>
            <a:r>
              <a:rPr lang="pt-PT" sz="2000" i="1" dirty="0" err="1"/>
              <a:t>Rutgers</a:t>
            </a:r>
            <a:r>
              <a:rPr lang="pt-PT" sz="2000" i="1" dirty="0"/>
              <a:t> </a:t>
            </a:r>
            <a:r>
              <a:rPr lang="pt-PT" sz="2000" i="1" dirty="0" err="1"/>
              <a:t>University</a:t>
            </a:r>
            <a:endParaRPr lang="pt-PT" sz="2000" i="1" dirty="0"/>
          </a:p>
          <a:p>
            <a:pPr algn="just"/>
            <a:endParaRPr lang="pt-PT" dirty="0"/>
          </a:p>
        </p:txBody>
      </p:sp>
      <p:pic>
        <p:nvPicPr>
          <p:cNvPr id="1026" name="Picture 2" descr="http://josseybasseducation.com/wp-content/uploads/2012/07/Goleman_Daniel-265x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337" y="3348489"/>
            <a:ext cx="2342621" cy="35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5715" y="3193146"/>
            <a:ext cx="2574595" cy="3650343"/>
          </a:xfrm>
          <a:prstGeom prst="rect">
            <a:avLst/>
          </a:prstGeom>
        </p:spPr>
      </p:pic>
      <p:pic>
        <p:nvPicPr>
          <p:cNvPr id="1028" name="Picture 4" descr="http://www.businessweek.com/business_at_work/bad_bosses/archives/Annie-Mckie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28090" y1="91855" x2="28090" y2="91855"/>
                        <a14:foregroundMark x1="17978" y1="94570" x2="17978" y2="94570"/>
                        <a14:foregroundMark x1="31461" y1="97285" x2="31461" y2="97285"/>
                        <a14:foregroundMark x1="67978" y1="95928" x2="67978" y2="95928"/>
                        <a14:backgroundMark x1="70787" y1="7240" x2="70787" y2="7240"/>
                        <a14:backgroundMark x1="56742" y1="1357" x2="56742" y2="1357"/>
                        <a14:backgroundMark x1="64045" y1="4072" x2="64045" y2="4072"/>
                        <a14:backgroundMark x1="90449" y1="66063" x2="90449" y2="66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7" r="15310" b="-1"/>
          <a:stretch/>
        </p:blipFill>
        <p:spPr bwMode="auto">
          <a:xfrm>
            <a:off x="8999068" y="3604425"/>
            <a:ext cx="2278494" cy="3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4226279" y="1138382"/>
            <a:ext cx="3966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Richard </a:t>
            </a:r>
            <a:r>
              <a:rPr lang="pt-PT" sz="2000" b="1" dirty="0" err="1"/>
              <a:t>Boyatzis</a:t>
            </a:r>
            <a:endParaRPr lang="pt-PT" sz="2000" b="1" dirty="0"/>
          </a:p>
          <a:p>
            <a:pPr algn="ctr"/>
            <a:endParaRPr lang="pt-PT" sz="2000" b="1" dirty="0"/>
          </a:p>
          <a:p>
            <a:pPr algn="ctr"/>
            <a:r>
              <a:rPr lang="pt-PT" sz="2000" dirty="0"/>
              <a:t>Professor e diretor do Departamento de Comportamento Organizacional na </a:t>
            </a:r>
            <a:r>
              <a:rPr lang="pt-PT" sz="2000" i="1" dirty="0" err="1"/>
              <a:t>Weatherhead</a:t>
            </a:r>
            <a:r>
              <a:rPr lang="pt-PT" sz="2000" i="1" dirty="0"/>
              <a:t> </a:t>
            </a:r>
            <a:r>
              <a:rPr lang="pt-PT" sz="2000" i="1" dirty="0" err="1"/>
              <a:t>School</a:t>
            </a:r>
            <a:r>
              <a:rPr lang="pt-PT" sz="2000" i="1" dirty="0"/>
              <a:t> </a:t>
            </a:r>
            <a:r>
              <a:rPr lang="pt-PT" sz="2000" i="1" dirty="0" err="1"/>
              <a:t>of</a:t>
            </a:r>
            <a:r>
              <a:rPr lang="pt-PT" sz="2000" i="1" dirty="0"/>
              <a:t> Management da Case Western Reserve </a:t>
            </a:r>
            <a:r>
              <a:rPr lang="pt-PT" sz="2000" i="1" dirty="0" err="1"/>
              <a:t>University</a:t>
            </a:r>
            <a:r>
              <a:rPr lang="pt-PT" sz="2000" i="1" dirty="0"/>
              <a:t>.</a:t>
            </a:r>
            <a:endParaRPr lang="pt-PT" i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8317648" y="1138382"/>
            <a:ext cx="3641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/>
              <a:t>Annie</a:t>
            </a:r>
            <a:r>
              <a:rPr lang="pt-PT" sz="2000" b="1" dirty="0"/>
              <a:t> </a:t>
            </a:r>
            <a:r>
              <a:rPr lang="pt-PT" sz="2000" b="1" dirty="0" err="1"/>
              <a:t>Mckee</a:t>
            </a:r>
            <a:endParaRPr lang="pt-PT" sz="2000" b="1" dirty="0"/>
          </a:p>
          <a:p>
            <a:pPr algn="ctr"/>
            <a:endParaRPr lang="pt-PT" sz="2000" b="1" dirty="0"/>
          </a:p>
          <a:p>
            <a:pPr algn="ctr"/>
            <a:r>
              <a:rPr lang="pt-PT" sz="2000" dirty="0"/>
              <a:t>Docente da </a:t>
            </a:r>
            <a:r>
              <a:rPr lang="pt-PT" sz="2000" i="1" dirty="0" err="1"/>
              <a:t>University</a:t>
            </a:r>
            <a:r>
              <a:rPr lang="pt-PT" sz="2000" i="1" dirty="0"/>
              <a:t> </a:t>
            </a:r>
            <a:r>
              <a:rPr lang="pt-PT" sz="2000" i="1" dirty="0" err="1"/>
              <a:t>of</a:t>
            </a:r>
            <a:r>
              <a:rPr lang="pt-PT" sz="2000" i="1" dirty="0"/>
              <a:t> </a:t>
            </a:r>
            <a:r>
              <a:rPr lang="pt-PT" sz="2000" i="1" dirty="0" err="1"/>
              <a:t>Pennsylvania</a:t>
            </a:r>
            <a:r>
              <a:rPr lang="pt-PT" sz="2000" i="1" dirty="0"/>
              <a:t> </a:t>
            </a:r>
            <a:r>
              <a:rPr lang="pt-PT" sz="2000" i="1" dirty="0" err="1"/>
              <a:t>Graduate</a:t>
            </a:r>
            <a:r>
              <a:rPr lang="pt-PT" sz="2000" i="1" dirty="0"/>
              <a:t> </a:t>
            </a:r>
            <a:r>
              <a:rPr lang="pt-PT" sz="2000" i="1" dirty="0" err="1"/>
              <a:t>School</a:t>
            </a:r>
            <a:r>
              <a:rPr lang="pt-PT" sz="2000" i="1" dirty="0"/>
              <a:t> </a:t>
            </a:r>
            <a:r>
              <a:rPr lang="pt-PT" sz="2000" i="1" dirty="0" err="1"/>
              <a:t>of</a:t>
            </a:r>
            <a:r>
              <a:rPr lang="pt-PT" sz="2000" i="1" dirty="0"/>
              <a:t> </a:t>
            </a:r>
            <a:r>
              <a:rPr lang="pt-PT" sz="2000" i="1" dirty="0" err="1"/>
              <a:t>Education</a:t>
            </a:r>
            <a:r>
              <a:rPr lang="pt-PT" sz="2000" dirty="0"/>
              <a:t> e consultora de líderes empresariais e organizacionais de todo o mundo.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224038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 Sustentar a inteligência emocional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756232" y="1316007"/>
            <a:ext cx="10115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Transformar a visão em ação;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Criar sistemas que apoiem práticas emocionalmente inteligentes;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Gerir os mitos da liderança.</a:t>
            </a:r>
          </a:p>
        </p:txBody>
      </p:sp>
    </p:spTree>
    <p:extLst>
      <p:ext uri="{BB962C8B-B14F-4D97-AF65-F5344CB8AC3E}">
        <p14:creationId xmlns:p14="http://schemas.microsoft.com/office/powerpoint/2010/main" xmlns="" val="3608080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Resumindo…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677855" y="1370099"/>
            <a:ext cx="10115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As emoções são muitíssimo importantes para a liderança;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A inteligência emocional proporciona as competências que são essenciais para a existência de uma liderança com ressonância;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Essas competências podem ser cultivadas e fortalecidas, tanto a nível individual, como em grupo;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Os líderes ressonantes sabem quando devem ser colaborativos e quando devem ser visionários, quando devem ouvir e quando devem dar ordens.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84017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Bibliografia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756232" y="1316007"/>
            <a:ext cx="10115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 err="1"/>
              <a:t>Goleman</a:t>
            </a:r>
            <a:r>
              <a:rPr lang="pt-PT" dirty="0"/>
              <a:t>, D., </a:t>
            </a:r>
            <a:r>
              <a:rPr lang="pt-PT" dirty="0" err="1"/>
              <a:t>Boyatis</a:t>
            </a:r>
            <a:r>
              <a:rPr lang="pt-PT" dirty="0"/>
              <a:t>, R. </a:t>
            </a:r>
            <a:r>
              <a:rPr lang="pt-PT" dirty="0" err="1"/>
              <a:t>McKee</a:t>
            </a:r>
            <a:r>
              <a:rPr lang="pt-PT" dirty="0"/>
              <a:t>, A (2002). Os novos líderes. Gradiva.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95D-5786-46DD-A9B2-B84BB439731E}" type="slidenum">
              <a:rPr lang="pt-PT" smtClean="0"/>
              <a:pPr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43305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Caso prático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82163" y="1349832"/>
            <a:ext cx="11146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latin typeface="Monotype Corsiva" panose="03010101010201010101" pitchFamily="66" charset="0"/>
              </a:rPr>
              <a:t>	Janet era uma líder brilhante de uma grande companhia de seguros. Nomeada para dirigir um departamento “sonolento”, entrou nas novas funções com a força de um tornado – e intolerância completa em relação à anterior forma de trabalhar. Para quem não concordasse com ela, tinha uma mensagem clara: o seu lugar não é aqui, mude-se.</a:t>
            </a:r>
          </a:p>
          <a:p>
            <a:pPr algn="just"/>
            <a:r>
              <a:rPr lang="pt-PT" sz="2400" dirty="0">
                <a:latin typeface="Monotype Corsiva" panose="03010101010201010101" pitchFamily="66" charset="0"/>
              </a:rPr>
              <a:t>	Janet não percebeu que estava a fornecer um motivo para que o departamento se unisse em torno de uma causa comum – fazer com que ela falhasse. Bastaram alguns meses para que aquilo que tinha sido um departamento com algum sucesso estivesse a apresentar um desempenho péssimo. Passado um ano, foi desmantelado. </a:t>
            </a:r>
          </a:p>
        </p:txBody>
      </p:sp>
      <p:pic>
        <p:nvPicPr>
          <p:cNvPr id="3074" name="Picture 2" descr="http://www.pd4pic.com/images/storm-stormy-tornado-weather-weather-forec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5434" y="4451744"/>
            <a:ext cx="1440372" cy="13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19200" y="5156137"/>
            <a:ext cx="1070528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Pergunta 1: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que é que a Janet ignorou, que a levou ao insucesso na sua liderança?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Pergunta 2: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 o estilo de liderança utilizado pela Janet?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Pergunta 3: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Qual/Quais os domínios da inteligência emocional que faltaram à Janet para ser bem sucedida?</a:t>
            </a:r>
          </a:p>
        </p:txBody>
      </p:sp>
    </p:spTree>
    <p:extLst>
      <p:ext uri="{BB962C8B-B14F-4D97-AF65-F5344CB8AC3E}">
        <p14:creationId xmlns:p14="http://schemas.microsoft.com/office/powerpoint/2010/main" xmlns="" val="356000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059543" y="391887"/>
            <a:ext cx="895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Primeira parte</a:t>
            </a:r>
            <a:r>
              <a:rPr lang="pt-PT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O poder da inteligência emocional</a:t>
            </a:r>
          </a:p>
        </p:txBody>
      </p:sp>
      <p:pic>
        <p:nvPicPr>
          <p:cNvPr id="3074" name="Picture 2" descr="http://www.filosofiaesoterica.com/userfiles/image/A%20Inteig%C3%AAncia%20Emocional%20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0" t="1861" r="1225" b="1499"/>
          <a:stretch/>
        </p:blipFill>
        <p:spPr bwMode="auto">
          <a:xfrm>
            <a:off x="3425371" y="1811139"/>
            <a:ext cx="5196115" cy="48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423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219200" y="195944"/>
            <a:ext cx="570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Liderança </a:t>
            </a:r>
            <a:r>
              <a:rPr lang="pt-PT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primal</a:t>
            </a:r>
            <a:endParaRPr lang="pt-PT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19200" y="1231599"/>
            <a:ext cx="10014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Os grandes líderes emocionam-nos; </a:t>
            </a:r>
          </a:p>
          <a:p>
            <a:pPr algn="just"/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Em tudo o que os líderes fazem, o sucesso depende da forma como o fazem;</a:t>
            </a:r>
          </a:p>
          <a:p>
            <a:pPr algn="just"/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 papel emocional do líder é </a:t>
            </a:r>
            <a:r>
              <a:rPr lang="pt-PT" b="1" dirty="0" err="1"/>
              <a:t>primal</a:t>
            </a:r>
            <a:r>
              <a:rPr lang="pt-PT" b="1" dirty="0"/>
              <a:t>: </a:t>
            </a:r>
            <a:r>
              <a:rPr lang="pt-PT" dirty="0"/>
              <a:t>é o primeiro ato da liderança e o mais importante.</a:t>
            </a:r>
          </a:p>
          <a:p>
            <a:pPr algn="just"/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Os líderes funcionam como guias emocionais dos grupos.</a:t>
            </a:r>
            <a:r>
              <a:rPr lang="pt-PT" b="1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Ressonância: </a:t>
            </a:r>
            <a:r>
              <a:rPr lang="pt-PT" dirty="0"/>
              <a:t>quando os líderes encaminham as emoções de forma positiva.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b="1" dirty="0"/>
              <a:t>Dissonância: </a:t>
            </a:r>
            <a:r>
              <a:rPr lang="pt-PT" dirty="0"/>
              <a:t>quando os líderes encaminham as emoções de forma negativa </a:t>
            </a:r>
            <a:endParaRPr lang="pt-PT" b="1" dirty="0"/>
          </a:p>
        </p:txBody>
      </p:sp>
      <p:sp>
        <p:nvSpPr>
          <p:cNvPr id="2" name="Seta para baixo 1"/>
          <p:cNvSpPr/>
          <p:nvPr/>
        </p:nvSpPr>
        <p:spPr>
          <a:xfrm>
            <a:off x="6125028" y="4675684"/>
            <a:ext cx="203200" cy="68217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53135" y="5666863"/>
            <a:ext cx="1149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A chave para que a liderança </a:t>
            </a:r>
            <a:r>
              <a:rPr lang="pt-PT" sz="2000" dirty="0" err="1"/>
              <a:t>primal</a:t>
            </a:r>
            <a:r>
              <a:rPr lang="pt-PT" sz="2000" dirty="0"/>
              <a:t> funcione de modo vantajoso reside na inteligência emocional dos líderes. </a:t>
            </a:r>
          </a:p>
        </p:txBody>
      </p:sp>
    </p:spTree>
    <p:extLst>
      <p:ext uri="{BB962C8B-B14F-4D97-AF65-F5344CB8AC3E}">
        <p14:creationId xmlns:p14="http://schemas.microsoft.com/office/powerpoint/2010/main" xmlns="" val="291410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 Domínios principais da Inteligência Emocional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25257" y="1487624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4400" b="1" dirty="0"/>
              <a:t>Autoconsciência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666341" y="2612482"/>
            <a:ext cx="329474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Autodomínio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100284" y="3737340"/>
            <a:ext cx="442685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4400" b="1" dirty="0"/>
              <a:t>Consciência Social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664855" y="4862198"/>
            <a:ext cx="529771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Gestão das Relações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2674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 Domínios principais da Inteligência Emocional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19200" y="1298940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4400" b="1" dirty="0"/>
              <a:t>Autoconsciência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594" y="3223250"/>
            <a:ext cx="5514125" cy="3669957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5508175" y="1320802"/>
            <a:ext cx="6429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Capacidade para compreender profundamente as emoções, as qualidades, limitações, valores e motivações da própria pessoa;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Pessoas autoconscientes são </a:t>
            </a:r>
            <a:r>
              <a:rPr lang="pt-PT" b="1" dirty="0"/>
              <a:t>realistas</a:t>
            </a:r>
            <a:r>
              <a:rPr lang="pt-PT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Sinal mais significativo de autoconsciência: propensão para </a:t>
            </a:r>
            <a:r>
              <a:rPr lang="pt-PT" b="1" dirty="0"/>
              <a:t>refletir sobre si próprio</a:t>
            </a:r>
            <a:r>
              <a:rPr lang="pt-PT" dirty="0"/>
              <a:t>.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69519" y="4688896"/>
            <a:ext cx="4659738" cy="3693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Capacidade para perceber o que é importante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269519" y="5504934"/>
            <a:ext cx="4659738" cy="92333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Intuição: </a:t>
            </a:r>
            <a:r>
              <a:rPr lang="pt-PT" dirty="0"/>
              <a:t>capacidade dos líderes para utilizar nas decisões não só os conhecimentos técnicos, como também a sabedoria da vida.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390984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sango 5"/>
          <p:cNvSpPr/>
          <p:nvPr/>
        </p:nvSpPr>
        <p:spPr>
          <a:xfrm>
            <a:off x="0" y="1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osango 6"/>
          <p:cNvSpPr/>
          <p:nvPr/>
        </p:nvSpPr>
        <p:spPr>
          <a:xfrm>
            <a:off x="-6" y="39188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osango 8"/>
          <p:cNvSpPr/>
          <p:nvPr/>
        </p:nvSpPr>
        <p:spPr>
          <a:xfrm>
            <a:off x="-7" y="1320802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Losango 12"/>
          <p:cNvSpPr/>
          <p:nvPr/>
        </p:nvSpPr>
        <p:spPr>
          <a:xfrm>
            <a:off x="-8" y="2242459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Losango 13"/>
          <p:cNvSpPr/>
          <p:nvPr/>
        </p:nvSpPr>
        <p:spPr>
          <a:xfrm>
            <a:off x="0" y="32076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Losango 14"/>
          <p:cNvSpPr/>
          <p:nvPr/>
        </p:nvSpPr>
        <p:spPr>
          <a:xfrm>
            <a:off x="-8" y="4165600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Losango 15"/>
          <p:cNvSpPr/>
          <p:nvPr/>
        </p:nvSpPr>
        <p:spPr>
          <a:xfrm>
            <a:off x="0" y="5138057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Losango 16"/>
          <p:cNvSpPr/>
          <p:nvPr/>
        </p:nvSpPr>
        <p:spPr>
          <a:xfrm>
            <a:off x="-5" y="6066973"/>
            <a:ext cx="653143" cy="551543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Losango 18"/>
          <p:cNvSpPr/>
          <p:nvPr/>
        </p:nvSpPr>
        <p:spPr>
          <a:xfrm>
            <a:off x="0" y="9361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Losango 19"/>
          <p:cNvSpPr/>
          <p:nvPr/>
        </p:nvSpPr>
        <p:spPr>
          <a:xfrm>
            <a:off x="0" y="185057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osango 20"/>
          <p:cNvSpPr/>
          <p:nvPr/>
        </p:nvSpPr>
        <p:spPr>
          <a:xfrm>
            <a:off x="29028" y="280126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Losango 21"/>
          <p:cNvSpPr/>
          <p:nvPr/>
        </p:nvSpPr>
        <p:spPr>
          <a:xfrm>
            <a:off x="29028" y="37592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osango 22"/>
          <p:cNvSpPr/>
          <p:nvPr/>
        </p:nvSpPr>
        <p:spPr>
          <a:xfrm>
            <a:off x="29027" y="4731657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Losango 23"/>
          <p:cNvSpPr/>
          <p:nvPr/>
        </p:nvSpPr>
        <p:spPr>
          <a:xfrm>
            <a:off x="0" y="5689603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osango 24"/>
          <p:cNvSpPr/>
          <p:nvPr/>
        </p:nvSpPr>
        <p:spPr>
          <a:xfrm>
            <a:off x="-7267" y="6604000"/>
            <a:ext cx="478971" cy="391886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6" descr="Resultado de imagem para good feel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219200" y="195944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 Domínios principais da Inteligência Emocional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19200" y="1298940"/>
            <a:ext cx="397691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/>
              <a:t>Autodomínio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508175" y="1320802"/>
            <a:ext cx="6429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Energia canalizada de que os líderes necessitam para alcançar os objetivos;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É a caraterística da IE que nos impede de ficarmos prisioneiros das emoções;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Proporciona clareza mental, concentração de energias e transparência;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dirty="0"/>
              <a:t>É a atuação mais responsável que os líderes podem ter.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419680"/>
            <a:ext cx="3976914" cy="44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147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2000</Words>
  <Application>Microsoft Office PowerPoint</Application>
  <PresentationFormat>Custom</PresentationFormat>
  <Paragraphs>438</Paragraphs>
  <Slides>43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Fernandes</dc:creator>
  <cp:lastModifiedBy>sbento</cp:lastModifiedBy>
  <cp:revision>116</cp:revision>
  <dcterms:created xsi:type="dcterms:W3CDTF">2016-03-20T13:26:47Z</dcterms:created>
  <dcterms:modified xsi:type="dcterms:W3CDTF">2016-04-26T16:48:19Z</dcterms:modified>
</cp:coreProperties>
</file>